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9" r:id="rId23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5" Type="http://schemas.openxmlformats.org/officeDocument/2006/relationships/slide" Target="slides/slide16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g33c5e4031bd_0_10609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0" name="Google Shape;5210;g33c5e4031bd_0_10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08.png"/><Relationship Id="rId4" Type="http://schemas.openxmlformats.org/officeDocument/2006/relationships/image" Target="../media/image223.png"/><Relationship Id="rId5" Type="http://schemas.openxmlformats.org/officeDocument/2006/relationships/image" Target="../media/image226.png"/></Relationships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2" name="Google Shape;5212;p7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360" y="4893463"/>
            <a:ext cx="4807737" cy="214296"/>
          </a:xfrm>
          <a:prstGeom prst="rect">
            <a:avLst/>
          </a:prstGeom>
          <a:noFill/>
          <a:ln>
            <a:noFill/>
          </a:ln>
        </p:spPr>
      </p:pic>
      <p:sp>
        <p:nvSpPr>
          <p:cNvPr id="5213" name="Google Shape;5213;p732"/>
          <p:cNvSpPr txBox="1"/>
          <p:nvPr/>
        </p:nvSpPr>
        <p:spPr>
          <a:xfrm>
            <a:off x="1568430" y="4927989"/>
            <a:ext cx="6293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⊙</a:t>
            </a:r>
            <a:r>
              <a:rPr lang="zh-CN" sz="1300" u="sng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前言</a:t>
            </a:r>
            <a:r>
              <a:rPr lang="zh-CN" sz="13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lang="zh-CN" sz="1300" u="sng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道是什麼</a:t>
            </a:r>
            <a:r>
              <a:rPr lang="zh-CN" sz="13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lang="zh-CN" sz="1300" u="sng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求什麼</a:t>
            </a:r>
            <a:r>
              <a:rPr lang="zh-CN" sz="13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lang="zh-CN" sz="1300" u="sng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為何要求道</a:t>
            </a:r>
            <a:r>
              <a:rPr lang="zh-CN" sz="13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lang="zh-CN" sz="1300" u="sng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求道的好處</a:t>
            </a:r>
            <a:r>
              <a:rPr lang="zh-CN" sz="13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lang="zh-CN" sz="1300" u="sng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結語</a:t>
            </a:r>
            <a:r>
              <a:rPr lang="zh-CN" sz="13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⊙</a:t>
            </a:r>
            <a:r>
              <a:rPr lang="zh-CN" sz="1300" u="sng">
                <a:solidFill>
                  <a:srgbClr val="CC99FF"/>
                </a:solidFill>
                <a:latin typeface="Arial"/>
                <a:ea typeface="Arial"/>
                <a:cs typeface="Arial"/>
                <a:sym typeface="Arial"/>
              </a:rPr>
              <a:t>補充</a:t>
            </a:r>
            <a:endParaRPr sz="1300" u="sng">
              <a:solidFill>
                <a:srgbClr val="CC99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4" name="Google Shape;5214;p7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43" y="71432"/>
            <a:ext cx="6186477" cy="664369"/>
          </a:xfrm>
          <a:prstGeom prst="rect">
            <a:avLst/>
          </a:prstGeom>
          <a:noFill/>
          <a:ln>
            <a:noFill/>
          </a:ln>
        </p:spPr>
      </p:pic>
      <p:sp>
        <p:nvSpPr>
          <p:cNvPr id="5215" name="Google Shape;5215;p732"/>
          <p:cNvSpPr txBox="1"/>
          <p:nvPr>
            <p:ph type="title"/>
          </p:nvPr>
        </p:nvSpPr>
        <p:spPr>
          <a:xfrm>
            <a:off x="534982" y="111915"/>
            <a:ext cx="81285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一、前言～</a:t>
            </a:r>
            <a:r>
              <a:rPr b="1" lang="zh-CN" sz="29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求道因緣</a:t>
            </a:r>
            <a:endParaRPr b="1" sz="29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6" name="Google Shape;5216;p732"/>
          <p:cNvSpPr txBox="1"/>
          <p:nvPr>
            <p:ph idx="1" type="body"/>
          </p:nvPr>
        </p:nvSpPr>
        <p:spPr>
          <a:xfrm>
            <a:off x="549270" y="770327"/>
            <a:ext cx="81141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60350" lvl="0" marL="3175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3300"/>
              <a:buChar char="●"/>
            </a:pPr>
            <a:r>
              <a:rPr b="1" lang="zh-CN" sz="3300" u="sng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祖德、根基、緣份俱足，方遇此良機</a:t>
            </a:r>
            <a:endParaRPr b="1" sz="3300" u="sng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AutoNum type="arabicPeriod"/>
            </a:pPr>
            <a:r>
              <a:rPr b="1" lang="zh-CN" sz="2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天雨雖大不潤無根之草；佛門雖廣難渡無緣之人。</a:t>
            </a:r>
            <a:endParaRPr b="1" sz="29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AutoNum type="arabicPeriod"/>
            </a:pPr>
            <a:r>
              <a:rPr b="1" lang="zh-CN" sz="2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破執著：道德經41章「上士聞道勤而行之；中士聞道若存若亡；下士聞道大笑之，不笑不足以為道。」</a:t>
            </a:r>
            <a:endParaRPr b="1" sz="29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635000" marR="0" rtl="0" algn="l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900"/>
              <a:buAutoNum type="arabicPeriod"/>
            </a:pPr>
            <a:r>
              <a:rPr b="1" lang="zh-CN" sz="2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來佛堂的動機雖不同，只要用心結果相同</a:t>
            </a:r>
            <a:endParaRPr b="1" sz="29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